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283" r:id="rId3"/>
    <p:sldId id="284" r:id="rId4"/>
    <p:sldId id="295" r:id="rId5"/>
    <p:sldId id="293" r:id="rId6"/>
    <p:sldId id="296" r:id="rId7"/>
    <p:sldId id="297" r:id="rId8"/>
    <p:sldId id="298" r:id="rId9"/>
    <p:sldId id="29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51" autoAdjust="0"/>
  </p:normalViewPr>
  <p:slideViewPr>
    <p:cSldViewPr snapToGrid="0" snapToObjects="1" showGuides="1">
      <p:cViewPr>
        <p:scale>
          <a:sx n="95" d="100"/>
          <a:sy n="95" d="100"/>
        </p:scale>
        <p:origin x="-141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microsoft.com/office/2007/relationships/hdphoto" Target="../media/hdphoto1.wdp"/><Relationship Id="rId5" Type="http://schemas.openxmlformats.org/officeDocument/2006/relationships/oleObject" Target="../embeddings/oleObject1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26.emf"/><Relationship Id="rId7" Type="http://schemas.openxmlformats.org/officeDocument/2006/relationships/oleObject" Target="../embeddings/Microsoft_Equation1.bin"/><Relationship Id="rId8" Type="http://schemas.openxmlformats.org/officeDocument/2006/relationships/image" Target="../media/image2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uble_pendulu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7" t="31018" r="19744" b="29167"/>
          <a:stretch/>
        </p:blipFill>
        <p:spPr>
          <a:xfrm>
            <a:off x="4556125" y="3379597"/>
            <a:ext cx="4191000" cy="3465634"/>
          </a:xfrm>
          <a:prstGeom prst="rect">
            <a:avLst/>
          </a:prstGeom>
        </p:spPr>
      </p:pic>
      <p:pic>
        <p:nvPicPr>
          <p:cNvPr id="2" name="Picture 1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4" y="3695613"/>
            <a:ext cx="2809875" cy="2933510"/>
          </a:xfrm>
          <a:prstGeom prst="rect">
            <a:avLst/>
          </a:prstGeom>
        </p:spPr>
      </p:pic>
      <p:pic>
        <p:nvPicPr>
          <p:cNvPr id="6" name="Picture 5" descr="single_pendulum.pd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46" t="31018" r="18845" b="29167"/>
          <a:stretch/>
        </p:blipFill>
        <p:spPr>
          <a:xfrm>
            <a:off x="4810125" y="12132"/>
            <a:ext cx="3937000" cy="322459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" y="283337"/>
            <a:ext cx="2828925" cy="29533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58750" y="98671"/>
            <a:ext cx="3159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One degree of freedom: </a:t>
            </a:r>
            <a:r>
              <a:rPr lang="en-US" sz="2200" i="1" dirty="0" err="1" smtClean="0">
                <a:latin typeface="Times New Roman"/>
                <a:cs typeface="Times New Roman"/>
              </a:rPr>
              <a:t>θ</a:t>
            </a:r>
            <a:r>
              <a:rPr lang="en-US" sz="2200" dirty="0" smtClean="0"/>
              <a:t>  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158750" y="3358316"/>
            <a:ext cx="4150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Two degrees of freedom: </a:t>
            </a:r>
            <a:r>
              <a:rPr lang="en-US" sz="2200" i="1" dirty="0" smtClean="0">
                <a:latin typeface="Times New Roman"/>
                <a:cs typeface="Times New Roman"/>
              </a:rPr>
              <a:t>θ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i="1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i="1" dirty="0" smtClean="0">
                <a:latin typeface="Times New Roman"/>
                <a:cs typeface="Times New Roman"/>
              </a:rPr>
              <a:t>θ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/>
              <a:t> 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994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1487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Chaos!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37" y="52140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Complex systems</a:t>
            </a:r>
            <a:r>
              <a:rPr lang="en-US" sz="2400" dirty="0" smtClean="0"/>
              <a:t> are extremely sensitive to initial conditions.</a:t>
            </a:r>
            <a:endParaRPr lang="en-US" sz="2400" b="1" dirty="0"/>
          </a:p>
        </p:txBody>
      </p:sp>
      <p:pic>
        <p:nvPicPr>
          <p:cNvPr id="2" name="Picture 1" descr="Screen Shot 2017-11-08 at 6.1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" y="4014057"/>
            <a:ext cx="6059116" cy="2577385"/>
          </a:xfrm>
          <a:prstGeom prst="rect">
            <a:avLst/>
          </a:prstGeom>
        </p:spPr>
      </p:pic>
      <p:pic>
        <p:nvPicPr>
          <p:cNvPr id="9" name="Picture 8" descr="Screen Shot 2017-11-08 at 6.15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0"/>
          <a:stretch/>
        </p:blipFill>
        <p:spPr>
          <a:xfrm>
            <a:off x="26437" y="970552"/>
            <a:ext cx="5539135" cy="2886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52" y="1238568"/>
            <a:ext cx="2715856" cy="2249822"/>
          </a:xfrm>
          <a:prstGeom prst="rect">
            <a:avLst/>
          </a:prstGeom>
        </p:spPr>
      </p:pic>
      <p:pic>
        <p:nvPicPr>
          <p:cNvPr id="12" name="Picture 11" descr="Lorenz_phase_spac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81" y="365349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0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59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Unpredictable Systems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di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62000"/>
            <a:ext cx="5080000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4" y="3905249"/>
            <a:ext cx="2524125" cy="2524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05" y="757456"/>
            <a:ext cx="2528669" cy="2528669"/>
          </a:xfrm>
          <a:prstGeom prst="rect">
            <a:avLst/>
          </a:prstGeom>
        </p:spPr>
      </p:pic>
      <p:pic>
        <p:nvPicPr>
          <p:cNvPr id="14" name="Picture 13" descr="Roulett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3690936"/>
            <a:ext cx="3651250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6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ffectLst>
            <a:glow rad="1079500">
              <a:srgbClr val="FFFF00"/>
            </a:glow>
            <a:outerShdw blurRad="50800" dist="38100" dir="8100000" algn="tr" rotWithShape="0">
              <a:prstClr val="black">
                <a:alpha val="40000"/>
              </a:prstClr>
            </a:outerShdw>
            <a:softEdge rad="571500"/>
          </a:effectLst>
          <a:scene3d>
            <a:camera prst="orthographicFront"/>
            <a:lightRig rig="threePt" dir="t"/>
          </a:scene3d>
          <a:sp3d>
            <a:bevelT w="152400" h="317500"/>
          </a:sp3d>
        </p:spPr>
        <p:txBody>
          <a:bodyPr>
            <a:normAutofit/>
          </a:bodyPr>
          <a:lstStyle/>
          <a:p>
            <a:r>
              <a:rPr lang="en-US" sz="5200" dirty="0" smtClean="0">
                <a:solidFill>
                  <a:srgbClr val="FFFF00"/>
                </a:solidFill>
                <a:latin typeface="Bauhaus 93"/>
                <a:cs typeface="Bauhaus 93"/>
              </a:rPr>
              <a:t>Probability and Statistics</a:t>
            </a:r>
            <a:endParaRPr lang="en-US" sz="5200" dirty="0">
              <a:solidFill>
                <a:srgbClr val="FFFF00"/>
              </a:solidFill>
              <a:latin typeface="Bauhaus 93"/>
              <a:cs typeface="Bauhaus 93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72" y="1417637"/>
            <a:ext cx="8007376" cy="45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00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398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and Statistics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11414" y="394670"/>
            <a:ext cx="3561801" cy="1745826"/>
            <a:chOff x="4811414" y="458170"/>
            <a:chExt cx="3561801" cy="17458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922797" y="889057"/>
              <a:ext cx="1450418" cy="13149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11414" y="458170"/>
              <a:ext cx="15194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Pair of Dice</a:t>
              </a:r>
              <a:endParaRPr lang="en-US" sz="22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39810" y="2785211"/>
            <a:ext cx="4476750" cy="3829151"/>
            <a:chOff x="4239810" y="2785211"/>
            <a:chExt cx="4476750" cy="3829151"/>
          </a:xfrm>
        </p:grpSpPr>
        <p:grpSp>
          <p:nvGrpSpPr>
            <p:cNvPr id="4" name="Group 3"/>
            <p:cNvGrpSpPr/>
            <p:nvPr/>
          </p:nvGrpSpPr>
          <p:grpSpPr>
            <a:xfrm>
              <a:off x="4239810" y="3010736"/>
              <a:ext cx="4476750" cy="3603626"/>
              <a:chOff x="4239810" y="2934536"/>
              <a:chExt cx="4476750" cy="3603626"/>
            </a:xfrm>
          </p:grpSpPr>
          <p:pic>
            <p:nvPicPr>
              <p:cNvPr id="2" name="Picture 1" descr="Distribution_resistors.pd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5" t="24525" r="8387" b="22929"/>
              <a:stretch/>
            </p:blipFill>
            <p:spPr>
              <a:xfrm>
                <a:off x="4239810" y="2934536"/>
                <a:ext cx="4476750" cy="3603626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1645" y="3329703"/>
                <a:ext cx="1541570" cy="800894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4709814" y="2785211"/>
              <a:ext cx="29841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Manufactured Resistors</a:t>
              </a:r>
              <a:endParaRPr lang="en-US" sz="2200" b="1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9448" b="54055"/>
          <a:stretch/>
        </p:blipFill>
        <p:spPr>
          <a:xfrm>
            <a:off x="4430050" y="934753"/>
            <a:ext cx="3095154" cy="1850458"/>
          </a:xfrm>
          <a:prstGeom prst="rect">
            <a:avLst/>
          </a:prstGeom>
        </p:spPr>
      </p:pic>
      <p:pic>
        <p:nvPicPr>
          <p:cNvPr id="16" name="Picture 15" descr="4rowplinko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4" t="31211" r="19994" b="29825"/>
          <a:stretch/>
        </p:blipFill>
        <p:spPr>
          <a:xfrm>
            <a:off x="173789" y="3717969"/>
            <a:ext cx="3564572" cy="28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5026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– Venn Diagrams</a:t>
            </a:r>
            <a:endParaRPr lang="en-US" sz="3200" b="1" dirty="0"/>
          </a:p>
        </p:txBody>
      </p:sp>
      <p:pic>
        <p:nvPicPr>
          <p:cNvPr id="3" name="Picture 2" descr="Venn_diagram.pn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9000"/>
                    </a14:imgEffect>
                    <a14:imgEffect>
                      <a14:brightnessContrast bright="26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15" y="622813"/>
            <a:ext cx="6294882" cy="42118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865796" y="4989687"/>
            <a:ext cx="5033509" cy="404813"/>
            <a:chOff x="642325" y="4989687"/>
            <a:chExt cx="5033509" cy="404813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2064634"/>
                </p:ext>
              </p:extLst>
            </p:nvPr>
          </p:nvGraphicFramePr>
          <p:xfrm>
            <a:off x="2972321" y="4989687"/>
            <a:ext cx="2703513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4" name="Equation" r:id="rId5" imgW="1612900" imgH="241300" progId="Equation.3">
                    <p:embed/>
                  </p:oleObj>
                </mc:Choice>
                <mc:Fallback>
                  <p:oleObj name="Equation" r:id="rId5" imgW="16129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2321" y="4989687"/>
                          <a:ext cx="2703513" cy="4048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642325" y="4989687"/>
              <a:ext cx="1976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Intersection “AND”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1757" y="5775788"/>
            <a:ext cx="5691831" cy="404478"/>
            <a:chOff x="777995" y="5775788"/>
            <a:chExt cx="5691831" cy="404478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9460002"/>
                </p:ext>
              </p:extLst>
            </p:nvPr>
          </p:nvGraphicFramePr>
          <p:xfrm>
            <a:off x="2723082" y="5775788"/>
            <a:ext cx="3746744" cy="404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" name="Equation" r:id="rId7" imgW="2235200" imgH="241300" progId="Equation.3">
                    <p:embed/>
                  </p:oleObj>
                </mc:Choice>
                <mc:Fallback>
                  <p:oleObj name="Equation" r:id="rId7" imgW="2235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23082" y="5775788"/>
                          <a:ext cx="3746744" cy="4044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777995" y="5775788"/>
              <a:ext cx="1273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Union “OR”</a:t>
              </a:r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7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23545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Plinko Board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032702"/>
              </p:ext>
            </p:extLst>
          </p:nvPr>
        </p:nvGraphicFramePr>
        <p:xfrm>
          <a:off x="4836687" y="3041650"/>
          <a:ext cx="395007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3" imgW="1790700" imgH="431800" progId="Equation.3">
                  <p:embed/>
                </p:oleObj>
              </mc:Choice>
              <mc:Fallback>
                <p:oleObj name="Equation" r:id="rId3" imgW="1790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36687" y="3041650"/>
                        <a:ext cx="3950073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6095" y="1384067"/>
            <a:ext cx="4665451" cy="3776145"/>
            <a:chOff x="76200" y="1477644"/>
            <a:chExt cx="4042678" cy="3272082"/>
          </a:xfrm>
        </p:grpSpPr>
        <p:pic>
          <p:nvPicPr>
            <p:cNvPr id="12" name="Picture 11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0183" y="1477644"/>
              <a:ext cx="3528695" cy="3272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76200" y="4140200"/>
              <a:ext cx="5326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k</a:t>
              </a:r>
              <a:r>
                <a:rPr lang="en-US" sz="2200" dirty="0" smtClean="0"/>
                <a:t> = </a:t>
              </a:r>
              <a:endParaRPr lang="en-US" sz="22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35087" y="1562100"/>
            <a:ext cx="416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a board with </a:t>
            </a:r>
            <a:r>
              <a:rPr lang="en-US" sz="2400" i="1" dirty="0" smtClean="0"/>
              <a:t>n</a:t>
            </a:r>
            <a:r>
              <a:rPr lang="en-US" sz="2400" dirty="0" smtClean="0"/>
              <a:t> rows of pegs,</a:t>
            </a:r>
          </a:p>
          <a:p>
            <a:r>
              <a:rPr lang="en-US" sz="2400" dirty="0" smtClean="0"/>
              <a:t>prob. of landing in </a:t>
            </a:r>
            <a:r>
              <a:rPr lang="en-US" sz="2400" i="1" dirty="0" err="1" smtClean="0"/>
              <a:t>k</a:t>
            </a:r>
            <a:r>
              <a:rPr lang="en-US" sz="2400" baseline="30000" dirty="0" err="1" smtClean="0"/>
              <a:t>th</a:t>
            </a:r>
            <a:r>
              <a:rPr lang="en-US" sz="2400" dirty="0" smtClean="0"/>
              <a:t> bin: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039895" y="4491911"/>
            <a:ext cx="334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Prob. of going left or right: 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dirty="0" smtClean="0"/>
              <a:t> = 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398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and Statistics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11414" y="394670"/>
            <a:ext cx="3561801" cy="1745826"/>
            <a:chOff x="4811414" y="458170"/>
            <a:chExt cx="3561801" cy="17458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922797" y="889057"/>
              <a:ext cx="1450418" cy="13149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11414" y="458170"/>
              <a:ext cx="15194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Pair of Dice</a:t>
              </a:r>
              <a:endParaRPr lang="en-US" sz="22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39810" y="2785211"/>
            <a:ext cx="4476750" cy="3829151"/>
            <a:chOff x="4239810" y="2785211"/>
            <a:chExt cx="4476750" cy="3829151"/>
          </a:xfrm>
        </p:grpSpPr>
        <p:grpSp>
          <p:nvGrpSpPr>
            <p:cNvPr id="4" name="Group 3"/>
            <p:cNvGrpSpPr/>
            <p:nvPr/>
          </p:nvGrpSpPr>
          <p:grpSpPr>
            <a:xfrm>
              <a:off x="4239810" y="3010736"/>
              <a:ext cx="4476750" cy="3603626"/>
              <a:chOff x="4239810" y="2934536"/>
              <a:chExt cx="4476750" cy="3603626"/>
            </a:xfrm>
          </p:grpSpPr>
          <p:pic>
            <p:nvPicPr>
              <p:cNvPr id="2" name="Picture 1" descr="Distribution_resistors.pd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5" t="24525" r="8387" b="22929"/>
              <a:stretch/>
            </p:blipFill>
            <p:spPr>
              <a:xfrm>
                <a:off x="4239810" y="2934536"/>
                <a:ext cx="4476750" cy="3603626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1645" y="3329703"/>
                <a:ext cx="1541570" cy="800894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4709814" y="2785211"/>
              <a:ext cx="29841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Manufactured Resistors</a:t>
              </a:r>
              <a:endParaRPr lang="en-US" sz="2200" b="1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9448" b="54055"/>
          <a:stretch/>
        </p:blipFill>
        <p:spPr>
          <a:xfrm>
            <a:off x="4430050" y="934753"/>
            <a:ext cx="3095154" cy="1850458"/>
          </a:xfrm>
          <a:prstGeom prst="rect">
            <a:avLst/>
          </a:prstGeom>
        </p:spPr>
      </p:pic>
      <p:pic>
        <p:nvPicPr>
          <p:cNvPr id="16" name="Picture 15" descr="4rowplinko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4" t="31211" r="19994" b="29825"/>
          <a:stretch/>
        </p:blipFill>
        <p:spPr>
          <a:xfrm>
            <a:off x="173789" y="3717969"/>
            <a:ext cx="3564572" cy="28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4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463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Gaussian Distribution</a:t>
            </a:r>
            <a:endParaRPr lang="en-US" sz="32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93900" y="1470597"/>
            <a:ext cx="4267428" cy="3223496"/>
            <a:chOff x="4424025" y="3357686"/>
            <a:chExt cx="4267428" cy="32234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4025" y="3854771"/>
              <a:ext cx="4267428" cy="272641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83861" y="3357686"/>
              <a:ext cx="17620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Gaussian CDF</a:t>
              </a:r>
              <a:endParaRPr lang="en-US" sz="22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790436"/>
            <a:ext cx="8961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Central Limit Theorem </a:t>
            </a:r>
            <a:r>
              <a:rPr lang="en-US" sz="2200" dirty="0" smtClean="0"/>
              <a:t>– For large N, most distributions become Gaussian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9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1518222"/>
            <a:ext cx="4204586" cy="4117189"/>
            <a:chOff x="0" y="1788097"/>
            <a:chExt cx="4204586" cy="41171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268554"/>
              <a:ext cx="4204586" cy="268626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49986" y="1788097"/>
              <a:ext cx="17620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Gaussian PDF</a:t>
              </a:r>
              <a:endParaRPr lang="en-US" sz="2200" b="1" dirty="0"/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8723821"/>
                </p:ext>
              </p:extLst>
            </p:nvPr>
          </p:nvGraphicFramePr>
          <p:xfrm>
            <a:off x="488950" y="5065941"/>
            <a:ext cx="3357376" cy="839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Equation" r:id="rId5" imgW="1879600" imgH="469900" progId="Equation.3">
                    <p:embed/>
                  </p:oleObj>
                </mc:Choice>
                <mc:Fallback>
                  <p:oleObj name="Equation" r:id="rId5" imgW="18796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88950" y="5065941"/>
                          <a:ext cx="3357376" cy="8393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675917"/>
              </p:ext>
            </p:extLst>
          </p:nvPr>
        </p:nvGraphicFramePr>
        <p:xfrm>
          <a:off x="4937169" y="4837113"/>
          <a:ext cx="3993225" cy="798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7" imgW="2286000" imgH="457200" progId="Equation.3">
                  <p:embed/>
                </p:oleObj>
              </mc:Choice>
              <mc:Fallback>
                <p:oleObj name="Equation" r:id="rId7" imgW="2286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37169" y="4837113"/>
                        <a:ext cx="3993225" cy="798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895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111</Words>
  <Application>Microsoft Macintosh PowerPoint</Application>
  <PresentationFormat>On-screen Show (4:3)</PresentationFormat>
  <Paragraphs>27</Paragraphs>
  <Slides>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Office Theme</vt:lpstr>
      <vt:lpstr>Equation</vt:lpstr>
      <vt:lpstr>Microsoft Equation</vt:lpstr>
      <vt:lpstr>PowerPoint Presentation</vt:lpstr>
      <vt:lpstr>PowerPoint Presentation</vt:lpstr>
      <vt:lpstr>PowerPoint Presentation</vt:lpstr>
      <vt:lpstr>Probability and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123</cp:revision>
  <cp:lastPrinted>2016-08-31T20:57:26Z</cp:lastPrinted>
  <dcterms:created xsi:type="dcterms:W3CDTF">2015-01-15T17:41:25Z</dcterms:created>
  <dcterms:modified xsi:type="dcterms:W3CDTF">2018-11-20T21:13:03Z</dcterms:modified>
</cp:coreProperties>
</file>